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2"/>
  </p:notesMasterIdLst>
  <p:sldIdLst>
    <p:sldId id="256" r:id="rId2"/>
    <p:sldId id="326" r:id="rId3"/>
    <p:sldId id="366" r:id="rId4"/>
    <p:sldId id="384" r:id="rId5"/>
    <p:sldId id="367" r:id="rId6"/>
    <p:sldId id="385" r:id="rId7"/>
    <p:sldId id="386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49" r:id="rId21"/>
    <p:sldId id="350" r:id="rId22"/>
    <p:sldId id="351" r:id="rId23"/>
    <p:sldId id="362" r:id="rId24"/>
    <p:sldId id="361" r:id="rId25"/>
    <p:sldId id="364" r:id="rId26"/>
    <p:sldId id="363" r:id="rId27"/>
    <p:sldId id="360" r:id="rId28"/>
    <p:sldId id="365" r:id="rId29"/>
    <p:sldId id="359" r:id="rId30"/>
    <p:sldId id="358" r:id="rId31"/>
    <p:sldId id="357" r:id="rId32"/>
    <p:sldId id="356" r:id="rId33"/>
    <p:sldId id="354" r:id="rId34"/>
    <p:sldId id="355" r:id="rId35"/>
    <p:sldId id="352" r:id="rId36"/>
    <p:sldId id="353" r:id="rId37"/>
    <p:sldId id="331" r:id="rId38"/>
    <p:sldId id="328" r:id="rId39"/>
    <p:sldId id="293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>
      <p:cViewPr varScale="1">
        <p:scale>
          <a:sx n="80" d="100"/>
          <a:sy n="80" d="100"/>
        </p:scale>
        <p:origin x="-1675" y="-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4;.&#1045;.&#1054;\2013-2014%20&#1091;.&#1075;\&#1045;&#1043;&#1069;%20&#1080;%20&#1043;&#1048;&#1040;\&#1084;&#1086;&#1081;%20&#1072;&#1085;&#1072;&#1083;&#1080;&#1079;%20&#1087;&#1086;%20&#1043;&#1048;&#1040;\&#1077;&#1075;&#1101;%20&#1072;&#1085;&#1072;&#1083;&#1080;&#1079;\&#1084;&#1072;&#1090;&#1077;&#1084;&#1072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минимальный балл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04938271604909E-2"/>
                  <c:y val="0.1520059901679937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88E-2"/>
                  <c:y val="0.14170049930914666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2011-2012 уч.год 11 учеников</c:v>
                </c:pt>
                <c:pt idx="1">
                  <c:v>2013-2014 уч. год  6 учеников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3888888888888888E-2"/>
                  <c:y val="0.18549883545924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88E-2"/>
                  <c:y val="0.14170049930914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2011-2012 уч.год 11 учеников</c:v>
                </c:pt>
                <c:pt idx="1">
                  <c:v>2013-2014 уч. год  6 учеников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</c:v>
                </c:pt>
                <c:pt idx="1">
                  <c:v>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44946094149821E-2"/>
                  <c:y val="0.1571587355974172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331346132394679E-2"/>
                  <c:y val="0.13397138116501139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2011-2012 уч.год 11 учеников</c:v>
                </c:pt>
                <c:pt idx="1">
                  <c:v>2013-2014 уч. год  6 учеников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77.7</c:v>
                </c:pt>
                <c:pt idx="1">
                  <c:v>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371776"/>
        <c:axId val="133373312"/>
        <c:axId val="157548032"/>
      </c:bar3DChart>
      <c:catAx>
        <c:axId val="13337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+mn-lt"/>
              </a:defRPr>
            </a:pPr>
            <a:endParaRPr lang="ru-RU"/>
          </a:p>
        </c:txPr>
        <c:crossAx val="133373312"/>
        <c:crosses val="autoZero"/>
        <c:auto val="1"/>
        <c:lblAlgn val="ctr"/>
        <c:lblOffset val="100"/>
        <c:noMultiLvlLbl val="0"/>
      </c:catAx>
      <c:valAx>
        <c:axId val="13337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371776"/>
        <c:crosses val="autoZero"/>
        <c:crossBetween val="between"/>
      </c:valAx>
      <c:serAx>
        <c:axId val="15754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3337331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169485758724604E-2"/>
          <c:y val="3.6443293946503759E-2"/>
          <c:w val="0.61675792262078355"/>
          <c:h val="0.7273870776230384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минимальный балл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2"/>
                  <c:y val="0.13749560038382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2011-2012 уч.год 7 учеников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балл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04938271604937E-2"/>
                  <c:y val="0.1290775024011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2011-2012 уч.год 7 учеников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61728395061727E-2"/>
                  <c:y val="0.11504733909667404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2011-2012 уч.год 7 учеников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400448"/>
        <c:axId val="133401984"/>
        <c:axId val="131463808"/>
      </c:bar3DChart>
      <c:catAx>
        <c:axId val="13340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defRPr>
            </a:pPr>
            <a:endParaRPr lang="ru-RU"/>
          </a:p>
        </c:txPr>
        <c:crossAx val="133401984"/>
        <c:crosses val="autoZero"/>
        <c:auto val="1"/>
        <c:lblAlgn val="ctr"/>
        <c:lblOffset val="100"/>
        <c:noMultiLvlLbl val="0"/>
      </c:catAx>
      <c:valAx>
        <c:axId val="13340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33400448"/>
        <c:crosses val="autoZero"/>
        <c:crossBetween val="between"/>
      </c:valAx>
      <c:serAx>
        <c:axId val="13146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defRPr>
            </a:pPr>
            <a:endParaRPr lang="ru-RU"/>
          </a:p>
        </c:txPr>
        <c:crossAx val="1334019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Лист2!$A$8:$A$17</c:f>
              <c:strCache>
                <c:ptCount val="10"/>
                <c:pt idx="0">
                  <c:v>Кетченеровская гимназия</c:v>
                </c:pt>
                <c:pt idx="1">
                  <c:v>ергенинская СОШ</c:v>
                </c:pt>
                <c:pt idx="2">
                  <c:v>алцынхутинская СОШ</c:v>
                </c:pt>
                <c:pt idx="3">
                  <c:v>кегультинская СОШ</c:v>
                </c:pt>
                <c:pt idx="4">
                  <c:v>шаттинская СОШ</c:v>
                </c:pt>
                <c:pt idx="5">
                  <c:v>чкаловская СОШ</c:v>
                </c:pt>
                <c:pt idx="6">
                  <c:v>тугтунская СОШ</c:v>
                </c:pt>
                <c:pt idx="7">
                  <c:v>сарпинская сош</c:v>
                </c:pt>
                <c:pt idx="8">
                  <c:v>гашун-бургустинская сош</c:v>
                </c:pt>
                <c:pt idx="9">
                  <c:v>шин-мерская сош</c:v>
                </c:pt>
              </c:strCache>
            </c:strRef>
          </c:cat>
          <c:val>
            <c:numRef>
              <c:f>Лист2!$B$8:$B$17</c:f>
              <c:numCache>
                <c:formatCode>General</c:formatCode>
                <c:ptCount val="10"/>
                <c:pt idx="0">
                  <c:v>64.900000000000006</c:v>
                </c:pt>
                <c:pt idx="1">
                  <c:v>60.2</c:v>
                </c:pt>
                <c:pt idx="2">
                  <c:v>64.400000000000006</c:v>
                </c:pt>
                <c:pt idx="3">
                  <c:v>61</c:v>
                </c:pt>
                <c:pt idx="4">
                  <c:v>49.4</c:v>
                </c:pt>
                <c:pt idx="5">
                  <c:v>58</c:v>
                </c:pt>
                <c:pt idx="6">
                  <c:v>59.6</c:v>
                </c:pt>
                <c:pt idx="7">
                  <c:v>72</c:v>
                </c:pt>
                <c:pt idx="8">
                  <c:v>58.6</c:v>
                </c:pt>
                <c:pt idx="9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Лист2!$C$7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Лист2!$A$8:$A$17</c:f>
              <c:strCache>
                <c:ptCount val="10"/>
                <c:pt idx="0">
                  <c:v>Кетченеровская гимназия</c:v>
                </c:pt>
                <c:pt idx="1">
                  <c:v>ергенинская СОШ</c:v>
                </c:pt>
                <c:pt idx="2">
                  <c:v>алцынхутинская СОШ</c:v>
                </c:pt>
                <c:pt idx="3">
                  <c:v>кегультинская СОШ</c:v>
                </c:pt>
                <c:pt idx="4">
                  <c:v>шаттинская СОШ</c:v>
                </c:pt>
                <c:pt idx="5">
                  <c:v>чкаловская СОШ</c:v>
                </c:pt>
                <c:pt idx="6">
                  <c:v>тугтунская СОШ</c:v>
                </c:pt>
                <c:pt idx="7">
                  <c:v>сарпинская сош</c:v>
                </c:pt>
                <c:pt idx="8">
                  <c:v>гашун-бургустинская сош</c:v>
                </c:pt>
                <c:pt idx="9">
                  <c:v>шин-мерская сош</c:v>
                </c:pt>
              </c:strCache>
            </c:strRef>
          </c:cat>
          <c:val>
            <c:numRef>
              <c:f>Лист2!$C$8:$C$17</c:f>
              <c:numCache>
                <c:formatCode>General</c:formatCode>
                <c:ptCount val="10"/>
                <c:pt idx="0">
                  <c:v>48.97</c:v>
                </c:pt>
                <c:pt idx="1">
                  <c:v>66.83</c:v>
                </c:pt>
                <c:pt idx="2">
                  <c:v>60.71</c:v>
                </c:pt>
                <c:pt idx="3">
                  <c:v>46</c:v>
                </c:pt>
                <c:pt idx="4">
                  <c:v>51</c:v>
                </c:pt>
                <c:pt idx="5">
                  <c:v>53.38</c:v>
                </c:pt>
                <c:pt idx="6">
                  <c:v>44.4</c:v>
                </c:pt>
                <c:pt idx="7">
                  <c:v>53.660000000000011</c:v>
                </c:pt>
                <c:pt idx="8">
                  <c:v>26</c:v>
                </c:pt>
                <c:pt idx="9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10912"/>
        <c:axId val="130312448"/>
      </c:barChart>
      <c:catAx>
        <c:axId val="13031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0312448"/>
        <c:crosses val="autoZero"/>
        <c:auto val="1"/>
        <c:lblAlgn val="ctr"/>
        <c:lblOffset val="100"/>
        <c:noMultiLvlLbl val="0"/>
      </c:catAx>
      <c:valAx>
        <c:axId val="130312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0310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8100" cmpd="sng">
      <a:solidFill>
        <a:schemeClr val="accent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9666-22F0-4D8D-AE19-7793CFF0F15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589A-9580-4420-99A7-CEAB6DDD1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5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4180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8721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4E2F-0236-4249-9887-B97D8D241DE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B32D2-DCD1-4DF3-AD2F-FC53152DFE87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88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png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peressa2009.narod2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www.wiki.vladimir.i-edu.ru/index.php?title=%D0%A4%D0%B0%D0%B9%D0%BB:Ludia-1716.gi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yandex.ru/yandsearch?source=wiz&amp;img_url=http://school94.edu.yar.ru/images/3e1881aa2360b59d68bb749d0c7f06f1_w300_h352.jpg&amp;p=1&amp;text=%D1%80%D0%B8%D1%81%D1%83%D0%BD%D0%BA%D0%B8%20%D1%81%20%D0%B8%D0%B7%D0%BE%D0%B1%D1%80%D0%B0%D0%B6%D0%B5%D0%BD%D0%B8%D1%8F%D0%BC%D0%B8%20%D0%BA%D0%BD%D0%B8%D0%B3,%20%D0%BA%D0%BE%D0%BC%D0%BF%D1%8C%D1%8E%D1%82%D0%B5%D1%80%D0%BE%D0%B2,%20%D1%83%D1%87%D0%B8%D1%82%D0%B5%D0%BB%D0%B5%D0%B9&amp;noreask=1&amp;pos=38&amp;lr=10945&amp;rpt=simag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wiki.vladimir.i-edu.ru/index.php?title=%D0%A4%D0%B0%D0%B9%D0%BB:%D0%A0%D0%B8%D1%81%D1%83%D0%BD%D0%BE%D0%BA1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wiki.vladimir.i-edu.ru/index.php?title=%D0%A4%D0%B0%D0%B9%D0%BB:Ludia-149.gi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www.wiki.vladimir.i-edu.ru/index.php?title=%D0%A4%D0%B0%D0%B9%D0%BB:%D0%A0%D0%B8%D1%81.006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images.yandex.ru/yandsearch?p=4&amp;text=%D1%80%D0%B8%D1%81%D1%83%D0%BD%D0%BA%D0%B8%20%D0%BE%20%D1%88%D0%BA%D0%BE%D0%BB%D0%B5&amp;img_url=http://img-fotki.yandex.ru/get/6004/108950446.70/0_b4553_b6719763_S.jpg&amp;pos=128&amp;rpt=simage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klub-drug.ru/wp-content/uploads/2011/04/School_University-150x150.jpg&amp;uinfo=sw-991-sh-612-fw-766-fh-448-pd-1&amp;p=6&amp;text=%D1%80%D0%B8%D1%81%D1%83%D0%BD%D0%BA%D0%B8%20%D1%81%20%D0%B8%D0%B7%D0%BE%D0%B1%D1%80%D0%B0%D0%B6%D0%B5%D0%BD%D0%B8%D0%B5%D0%BC%20%20%D1%88%D0%BA%D0%BE%D0%BB%D1%8B%20%D1%83%D1%87%D0%B5%D0%BD%D0%B8%D0%BA%D0%BE%D0%B2&amp;noreask=1&amp;pos=183&amp;rpt=simage&amp;lr=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http://images.yandex.ru/yandsearch?p=1&amp;text=%D1%80%D0%B8%D1%81%D1%83%D0%BD%D0%BA%D0%B8%20%D0%BE%20%D1%88%D0%BA%D0%BE%D0%BB%D0%B5&amp;img_url=http://s51.radikal.ru/i133/0910/7e/c543578022a7t.jpg&amp;pos=46&amp;rpt=simage" TargetMode="Externa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yandex.ru/yandsearch?source=wiz&amp;uinfo=sw-991-sh-612-fw-766-fh-448-pd-1&amp;p=20&amp;text=%D1%80%D0%B8%D1%81%D1%83%D0%BD%D0%BA%D0%B8%20%D1%81%20%D0%B8%D0%B7%D0%BE%D0%B1%D1%80%D0%B0%D0%B6%D0%B5%D0%BD%D0%B8%D0%B5%D0%BC%20%20%D1%88%D0%BA%D0%BE%D0%BB%D1%8B%20%D1%83%D1%87%D0%B5%D0%BD%D0%B8%D0%BA%D0%BE%D0%B2&amp;noreask=1&amp;pos=609&amp;rpt=simage&amp;lr=19&amp;img_url=http://prezentacia.ucoz.ru/_ld/40/26121402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24936" cy="22322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Методический семинар </a:t>
            </a:r>
            <a:br>
              <a:rPr lang="ru-RU" dirty="0" smtClean="0"/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Реализация личностно-ориентированного подхода к обучению, развитию и воспитанию на уроках русского и литературы в свете требований ФГОС ООО  </a:t>
            </a: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284984"/>
            <a:ext cx="4464496" cy="172819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Овкаджиева Р. Б. учитель русского языка и литературы</a:t>
            </a:r>
          </a:p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МКОУ «Ергенинская СОШ имени Л. О. Инджиева»</a:t>
            </a:r>
          </a:p>
          <a:p>
            <a:pPr algn="l"/>
            <a:endParaRPr lang="ru-RU" sz="2400" dirty="0" smtClean="0"/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/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Динамика среднего балла ЕГЭ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 русскому языку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(в разрезе ОУ Кетченеровского района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19834"/>
              </p:ext>
            </p:extLst>
          </p:nvPr>
        </p:nvGraphicFramePr>
        <p:xfrm>
          <a:off x="432098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1475656" y="5013176"/>
            <a:ext cx="1080120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0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ОРБ\Грамоты ОРБ\Sc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367337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4941168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  <a:cs typeface="Estrangelo Edessa" panose="03080600000000000000" pitchFamily="66" charset="0"/>
              </a:rPr>
              <a:t>Заслуженный учитель </a:t>
            </a:r>
          </a:p>
          <a:p>
            <a:pPr algn="ctr"/>
            <a:r>
              <a:rPr lang="ru-RU" alt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  <a:cs typeface="Estrangelo Edessa" panose="03080600000000000000" pitchFamily="66" charset="0"/>
              </a:rPr>
              <a:t>Республики Калмыкии</a:t>
            </a:r>
          </a:p>
          <a:p>
            <a:pPr algn="ctr"/>
            <a:r>
              <a:rPr lang="ru-RU" alt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  <a:cs typeface="Estrangelo Edessa" panose="03080600000000000000" pitchFamily="66" charset="0"/>
              </a:rPr>
              <a:t>2011 год</a:t>
            </a:r>
          </a:p>
        </p:txBody>
      </p:sp>
    </p:spTree>
    <p:extLst>
      <p:ext uri="{BB962C8B-B14F-4D97-AF65-F5344CB8AC3E}">
        <p14:creationId xmlns:p14="http://schemas.microsoft.com/office/powerpoint/2010/main" val="98700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132138" y="5011738"/>
            <a:ext cx="28432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Почетная грамота Приозерного райкома КПСС 1978 год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775473" y="5011738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Почетная грамота Министерства просвещения Калмыцкой АССР 1979 год</a:t>
            </a:r>
          </a:p>
        </p:txBody>
      </p:sp>
      <p:pic>
        <p:nvPicPr>
          <p:cNvPr id="39950" name="Picture 14" descr="Изображение 0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r="9431" b="3963"/>
          <a:stretch>
            <a:fillRect/>
          </a:stretch>
        </p:blipFill>
        <p:spPr bwMode="auto">
          <a:xfrm>
            <a:off x="275903" y="633648"/>
            <a:ext cx="2751535" cy="41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50825" y="5013325"/>
            <a:ext cx="305911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Почетная грамота РК профсоюзов работников просвещения 1977 год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dirty="0"/>
          </a:p>
        </p:txBody>
      </p:sp>
      <p:pic>
        <p:nvPicPr>
          <p:cNvPr id="2050" name="Picture 2" descr="J:\ОРБ\Грамоты ОРБ\МИнистра просвеще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7608" b="7944"/>
          <a:stretch/>
        </p:blipFill>
        <p:spPr bwMode="auto">
          <a:xfrm>
            <a:off x="6078147" y="600137"/>
            <a:ext cx="2958349" cy="41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ОРБ\Грамоты ОРБ\приозерный райком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" r="9137" b="4925"/>
          <a:stretch/>
        </p:blipFill>
        <p:spPr bwMode="auto">
          <a:xfrm>
            <a:off x="3059832" y="620688"/>
            <a:ext cx="3012504" cy="42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39750" y="5373688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80903" name="Picture 7" descr="Изображение 0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409" r="9351" b="2892"/>
          <a:stretch>
            <a:fillRect/>
          </a:stretch>
        </p:blipFill>
        <p:spPr bwMode="auto">
          <a:xfrm>
            <a:off x="684213" y="981075"/>
            <a:ext cx="2882900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572000" y="5516563"/>
            <a:ext cx="424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Грамота Представителя Президента РК в </a:t>
            </a:r>
            <a:r>
              <a:rPr lang="ru-RU" altLang="ru-RU" sz="2000" b="1" dirty="0" err="1">
                <a:solidFill>
                  <a:srgbClr val="003399"/>
                </a:solidFill>
                <a:latin typeface="Times New Roman" pitchFamily="18" charset="0"/>
              </a:rPr>
              <a:t>Кетченеровском</a:t>
            </a: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 районе 2001 год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95288" y="5589588"/>
            <a:ext cx="3671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Благодарность президиума </a:t>
            </a:r>
            <a:r>
              <a:rPr lang="ru-RU" altLang="ru-RU" sz="2000" b="1" dirty="0" err="1">
                <a:solidFill>
                  <a:srgbClr val="003399"/>
                </a:solidFill>
                <a:latin typeface="Times New Roman" pitchFamily="18" charset="0"/>
              </a:rPr>
              <a:t>рескома</a:t>
            </a: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 профсоюза 2011 год</a:t>
            </a:r>
            <a:r>
              <a:rPr lang="ru-RU" altLang="ru-RU" dirty="0"/>
              <a:t> </a:t>
            </a:r>
          </a:p>
        </p:txBody>
      </p:sp>
      <p:pic>
        <p:nvPicPr>
          <p:cNvPr id="3074" name="Picture 2" descr="J:\ОРБ\Грамоты ОРБ\представителя президента рк в к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286" r="2718" b="6551"/>
          <a:stretch/>
        </p:blipFill>
        <p:spPr bwMode="auto">
          <a:xfrm>
            <a:off x="5148065" y="981075"/>
            <a:ext cx="320086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Изображение 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35" y="1361281"/>
            <a:ext cx="2588418" cy="345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Изображение 0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1484784"/>
            <a:ext cx="2149475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Изображение 0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73250"/>
            <a:ext cx="2592388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300788" y="4941888"/>
            <a:ext cx="25193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Почетная грамота Приозерного райкома ВЛКСМ 1987 год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50825" y="5084763"/>
            <a:ext cx="273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Грамота Приозерного райкома ВЛКСМ 1976 год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843213" y="4076700"/>
            <a:ext cx="33131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3399"/>
                </a:solidFill>
                <a:latin typeface="Times New Roman" pitchFamily="18" charset="0"/>
              </a:rPr>
              <a:t>Юбилейная медаль в память 400-летия добровольного вхождения калмыцкого народа в состав Российского государства 2009 год</a:t>
            </a:r>
          </a:p>
        </p:txBody>
      </p:sp>
    </p:spTree>
    <p:extLst>
      <p:ext uri="{BB962C8B-B14F-4D97-AF65-F5344CB8AC3E}">
        <p14:creationId xmlns:p14="http://schemas.microsoft.com/office/powerpoint/2010/main" val="39252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/>
          <a:lstStyle/>
          <a:p>
            <a:r>
              <a:rPr lang="ru-RU" altLang="ru-RU" sz="3200" b="1" i="1">
                <a:solidFill>
                  <a:srgbClr val="990099"/>
                </a:solidFill>
              </a:rPr>
              <a:t>   Сертификаты и удостоверения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42230" y="6005985"/>
            <a:ext cx="30241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70C0"/>
                </a:solidFill>
              </a:rPr>
              <a:t>Удостоверение о повышении квалификации 2011 год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076825" y="5734050"/>
            <a:ext cx="3095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70C0"/>
                </a:solidFill>
              </a:rPr>
              <a:t>Сертификат «Базовая подготовка в области ИКТ» 2011 год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23850" y="2636838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70C0"/>
                </a:solidFill>
              </a:rPr>
              <a:t>Удостоверение «Отличник народного просвещения»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356100" y="2636838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70C0"/>
                </a:solidFill>
              </a:rPr>
              <a:t>Удостоверение звания «Заслуженный учитель РК»,2011 год</a:t>
            </a:r>
          </a:p>
        </p:txBody>
      </p:sp>
      <p:pic>
        <p:nvPicPr>
          <p:cNvPr id="4098" name="Picture 2" descr="J:\ОРБ\Грамоты ОРБ\отличник 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07" y="824498"/>
            <a:ext cx="2303635" cy="17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94" y="3436937"/>
            <a:ext cx="1571518" cy="2323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8" y="3413496"/>
            <a:ext cx="1778792" cy="2458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71" y="857509"/>
            <a:ext cx="2308207" cy="16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>
                <a:solidFill>
                  <a:srgbClr val="003399"/>
                </a:solidFill>
                <a:latin typeface="Times New Roman" pitchFamily="18" charset="0"/>
              </a:rPr>
              <a:t>Сертификаты участников всероссийского интеллектуального конкурса «Русский медвежонок» - языкознание для всех»</a:t>
            </a:r>
            <a:r>
              <a:rPr lang="ru-RU" altLang="ru-RU" sz="4000"/>
              <a:t> </a:t>
            </a:r>
          </a:p>
        </p:txBody>
      </p:sp>
      <p:pic>
        <p:nvPicPr>
          <p:cNvPr id="4100" name="Picture 4" descr="Изображение 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"/>
          <a:stretch>
            <a:fillRect/>
          </a:stretch>
        </p:blipFill>
        <p:spPr bwMode="auto">
          <a:xfrm>
            <a:off x="900113" y="2276475"/>
            <a:ext cx="2646362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Изображение 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>
            <a:fillRect/>
          </a:stretch>
        </p:blipFill>
        <p:spPr bwMode="auto">
          <a:xfrm>
            <a:off x="4716463" y="2205038"/>
            <a:ext cx="2576512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71550" y="5949950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3399"/>
                </a:solidFill>
                <a:latin typeface="Times New Roman" pitchFamily="18" charset="0"/>
              </a:rPr>
              <a:t>Сертификат ученика 9класса Джапова Е.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787900" y="5876925"/>
            <a:ext cx="2951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3399"/>
                </a:solidFill>
                <a:latin typeface="Times New Roman" pitchFamily="18" charset="0"/>
              </a:rPr>
              <a:t>Сертификат ученицы 9 класса Манджиевой А.</a:t>
            </a:r>
          </a:p>
        </p:txBody>
      </p:sp>
    </p:spTree>
    <p:extLst>
      <p:ext uri="{BB962C8B-B14F-4D97-AF65-F5344CB8AC3E}">
        <p14:creationId xmlns:p14="http://schemas.microsoft.com/office/powerpoint/2010/main" val="1865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Изображение 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b="4134"/>
          <a:stretch>
            <a:fillRect/>
          </a:stretch>
        </p:blipFill>
        <p:spPr bwMode="auto">
          <a:xfrm>
            <a:off x="3635375" y="1052513"/>
            <a:ext cx="2368550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Изображение 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7498" b="2025"/>
          <a:stretch>
            <a:fillRect/>
          </a:stretch>
        </p:blipFill>
        <p:spPr bwMode="auto">
          <a:xfrm>
            <a:off x="395288" y="981075"/>
            <a:ext cx="244792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4564063"/>
            <a:ext cx="33115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70C0"/>
                </a:solidFill>
              </a:rPr>
              <a:t>Диплом победителя муниципального этапа всероссийской олимпиады школьников ученицы 10 класса Саджиевой Гиляны 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492500" y="4500563"/>
            <a:ext cx="2735263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70C0"/>
                </a:solidFill>
              </a:rPr>
              <a:t>Диплом победителя муниципального этапа всероссийской олимпиады школьников ,ученика 5 класса Харкибенова Санана 2010</a:t>
            </a:r>
          </a:p>
        </p:txBody>
      </p:sp>
      <p:pic>
        <p:nvPicPr>
          <p:cNvPr id="81928" name="Picture 8" descr="Изображение 1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8"/>
          <a:stretch>
            <a:fillRect/>
          </a:stretch>
        </p:blipFill>
        <p:spPr bwMode="auto">
          <a:xfrm>
            <a:off x="6438900" y="1052513"/>
            <a:ext cx="229393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372225" y="4437063"/>
            <a:ext cx="2519363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70C0"/>
                </a:solidFill>
              </a:rPr>
              <a:t>Диплом участника конкурса на лучшее знание государственной символики России ученика 9 класса Давуркаева К. 2011</a:t>
            </a:r>
          </a:p>
        </p:txBody>
      </p:sp>
    </p:spTree>
    <p:extLst>
      <p:ext uri="{BB962C8B-B14F-4D97-AF65-F5344CB8AC3E}">
        <p14:creationId xmlns:p14="http://schemas.microsoft.com/office/powerpoint/2010/main" val="38148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1711"/>
          <a:stretch>
            <a:fillRect/>
          </a:stretch>
        </p:blipFill>
        <p:spPr bwMode="auto">
          <a:xfrm>
            <a:off x="2268538" y="404813"/>
            <a:ext cx="178276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95288" y="49418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268538" y="3500438"/>
            <a:ext cx="201612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dirty="0">
                <a:solidFill>
                  <a:srgbClr val="0000CC"/>
                </a:solidFill>
              </a:rPr>
              <a:t>Диплом участника республиканского конкурса, посвященного 100-летию со дня рождения </a:t>
            </a:r>
            <a:r>
              <a:rPr lang="ru-RU" altLang="ru-RU" sz="1600" dirty="0" err="1">
                <a:solidFill>
                  <a:srgbClr val="0000CC"/>
                </a:solidFill>
              </a:rPr>
              <a:t>Б.Б.Городовикова</a:t>
            </a:r>
            <a:r>
              <a:rPr lang="ru-RU" altLang="ru-RU" sz="1600" dirty="0">
                <a:solidFill>
                  <a:srgbClr val="0000CC"/>
                </a:solidFill>
              </a:rPr>
              <a:t>, ученика 9 класса </a:t>
            </a:r>
            <a:r>
              <a:rPr lang="ru-RU" altLang="ru-RU" sz="1600" dirty="0" err="1">
                <a:solidFill>
                  <a:srgbClr val="0000CC"/>
                </a:solidFill>
              </a:rPr>
              <a:t>Джапова</a:t>
            </a:r>
            <a:r>
              <a:rPr lang="ru-RU" altLang="ru-RU" sz="1600" dirty="0">
                <a:solidFill>
                  <a:srgbClr val="0000CC"/>
                </a:solidFill>
              </a:rPr>
              <a:t> Е. 2010 г.</a:t>
            </a:r>
          </a:p>
        </p:txBody>
      </p:sp>
      <p:pic>
        <p:nvPicPr>
          <p:cNvPr id="103429" name="Picture 5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1910" r="1761" b="2835"/>
          <a:stretch>
            <a:fillRect/>
          </a:stretch>
        </p:blipFill>
        <p:spPr bwMode="auto">
          <a:xfrm rot="-21600000">
            <a:off x="6732588" y="404813"/>
            <a:ext cx="1944687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6732588" y="3573463"/>
            <a:ext cx="20875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CC"/>
                </a:solidFill>
              </a:rPr>
              <a:t>Грамота участника районного этапа конкурса «Степная антилопа» ученика  9 класса Эрдниева С. 2010 г.</a:t>
            </a:r>
          </a:p>
        </p:txBody>
      </p:sp>
      <p:pic>
        <p:nvPicPr>
          <p:cNvPr id="103431" name="Picture 7" descr="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1" b="3343"/>
          <a:stretch>
            <a:fillRect/>
          </a:stretch>
        </p:blipFill>
        <p:spPr bwMode="auto">
          <a:xfrm>
            <a:off x="4356100" y="404813"/>
            <a:ext cx="172878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356100" y="3500438"/>
            <a:ext cx="19446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dirty="0">
                <a:solidFill>
                  <a:srgbClr val="0000CC"/>
                </a:solidFill>
              </a:rPr>
              <a:t>Диплом участницы 7 республиканской конференции «</a:t>
            </a:r>
            <a:r>
              <a:rPr lang="ru-RU" altLang="ru-RU" sz="1600" dirty="0" err="1">
                <a:solidFill>
                  <a:srgbClr val="0000CC"/>
                </a:solidFill>
              </a:rPr>
              <a:t>Бичкн</a:t>
            </a:r>
            <a:r>
              <a:rPr lang="ru-RU" altLang="ru-RU" sz="1600" dirty="0">
                <a:solidFill>
                  <a:srgbClr val="0000CC"/>
                </a:solidFill>
              </a:rPr>
              <a:t> </a:t>
            </a:r>
            <a:r>
              <a:rPr lang="ru-RU" altLang="ru-RU" sz="1600" dirty="0" err="1">
                <a:solidFill>
                  <a:srgbClr val="0000CC"/>
                </a:solidFill>
              </a:rPr>
              <a:t>терскм</a:t>
            </a:r>
            <a:r>
              <a:rPr lang="ru-RU" altLang="ru-RU" sz="1600" dirty="0">
                <a:solidFill>
                  <a:srgbClr val="0000CC"/>
                </a:solidFill>
              </a:rPr>
              <a:t>» ученицы 10 класса </a:t>
            </a:r>
            <a:r>
              <a:rPr lang="ru-RU" altLang="ru-RU" sz="1600" dirty="0" err="1">
                <a:solidFill>
                  <a:srgbClr val="0000CC"/>
                </a:solidFill>
              </a:rPr>
              <a:t>Кошаевой</a:t>
            </a:r>
            <a:r>
              <a:rPr lang="ru-RU" altLang="ru-RU" sz="1600" dirty="0">
                <a:solidFill>
                  <a:srgbClr val="0000CC"/>
                </a:solidFill>
              </a:rPr>
              <a:t> Б </a:t>
            </a:r>
            <a:endParaRPr lang="ru-RU" altLang="ru-RU" sz="1600" dirty="0" smtClean="0">
              <a:solidFill>
                <a:srgbClr val="00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0000CC"/>
                </a:solidFill>
              </a:rPr>
              <a:t>2009 </a:t>
            </a:r>
            <a:r>
              <a:rPr lang="ru-RU" altLang="ru-RU" sz="1600" dirty="0">
                <a:solidFill>
                  <a:srgbClr val="0000CC"/>
                </a:solidFill>
              </a:rPr>
              <a:t>г..</a:t>
            </a:r>
          </a:p>
        </p:txBody>
      </p:sp>
      <p:pic>
        <p:nvPicPr>
          <p:cNvPr id="103433" name="Picture 9" descr="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2028" b="2614"/>
          <a:stretch>
            <a:fillRect/>
          </a:stretch>
        </p:blipFill>
        <p:spPr bwMode="auto">
          <a:xfrm>
            <a:off x="250825" y="404813"/>
            <a:ext cx="18907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250824" y="3465513"/>
            <a:ext cx="201771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dirty="0">
                <a:solidFill>
                  <a:srgbClr val="0000CC"/>
                </a:solidFill>
              </a:rPr>
              <a:t>Диплом участника районного конкурса, посвященного 100-летию со дня рождения </a:t>
            </a:r>
            <a:r>
              <a:rPr lang="ru-RU" altLang="ru-RU" sz="1600" dirty="0" smtClean="0">
                <a:solidFill>
                  <a:srgbClr val="0000CC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0000CC"/>
                </a:solidFill>
              </a:rPr>
              <a:t>Б. </a:t>
            </a:r>
            <a:r>
              <a:rPr lang="ru-RU" altLang="ru-RU" sz="1600" dirty="0" err="1" smtClean="0">
                <a:solidFill>
                  <a:srgbClr val="0000CC"/>
                </a:solidFill>
              </a:rPr>
              <a:t>Б.Городовикова</a:t>
            </a:r>
            <a:r>
              <a:rPr lang="ru-RU" altLang="ru-RU" sz="1600" dirty="0">
                <a:solidFill>
                  <a:srgbClr val="0000CC"/>
                </a:solidFill>
              </a:rPr>
              <a:t>, ученика 9 класса </a:t>
            </a:r>
            <a:r>
              <a:rPr lang="ru-RU" altLang="ru-RU" sz="1600" dirty="0" err="1">
                <a:solidFill>
                  <a:srgbClr val="0000CC"/>
                </a:solidFill>
              </a:rPr>
              <a:t>Джапова</a:t>
            </a:r>
            <a:r>
              <a:rPr lang="ru-RU" altLang="ru-RU" sz="1600" dirty="0">
                <a:solidFill>
                  <a:srgbClr val="0000CC"/>
                </a:solidFill>
              </a:rPr>
              <a:t> Е. </a:t>
            </a:r>
            <a:endParaRPr lang="ru-RU" altLang="ru-RU" sz="1600" dirty="0" smtClean="0">
              <a:solidFill>
                <a:srgbClr val="00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0000CC"/>
                </a:solidFill>
              </a:rPr>
              <a:t>2010 </a:t>
            </a:r>
            <a:r>
              <a:rPr lang="ru-RU" altLang="ru-RU" sz="1600" dirty="0">
                <a:solidFill>
                  <a:srgbClr val="0000CC"/>
                </a:solidFill>
              </a:rPr>
              <a:t>г.</a:t>
            </a:r>
          </a:p>
          <a:p>
            <a:pPr>
              <a:spcBef>
                <a:spcPct val="50000"/>
              </a:spcBef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8478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3998" b="1999"/>
          <a:stretch>
            <a:fillRect/>
          </a:stretch>
        </p:blipFill>
        <p:spPr bwMode="auto">
          <a:xfrm>
            <a:off x="622301" y="765969"/>
            <a:ext cx="3297237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3128" r="3384" b="3824"/>
          <a:stretch>
            <a:fillRect/>
          </a:stretch>
        </p:blipFill>
        <p:spPr bwMode="auto">
          <a:xfrm>
            <a:off x="5508625" y="838200"/>
            <a:ext cx="3114675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37531" y="5157788"/>
            <a:ext cx="38304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CC"/>
                </a:solidFill>
              </a:rPr>
              <a:t>Грамота районной олимпиады по русскому языку ученицы 9 класса Санджиевой Г. 2009 г.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436096" y="5229225"/>
            <a:ext cx="35751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CC"/>
                </a:solidFill>
              </a:rPr>
              <a:t>Грамота районной олимпиады по русскому языку ученицы 11 класса Кошаевой Б. 2009 г.</a:t>
            </a:r>
          </a:p>
        </p:txBody>
      </p:sp>
    </p:spTree>
    <p:extLst>
      <p:ext uri="{BB962C8B-B14F-4D97-AF65-F5344CB8AC3E}">
        <p14:creationId xmlns:p14="http://schemas.microsoft.com/office/powerpoint/2010/main" val="4341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14375"/>
            <a:ext cx="8786812" cy="78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тема 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291512" cy="4321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Дифференцированное обучение на уроках русского языка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и литературы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1557338"/>
            <a:ext cx="7570788" cy="4330700"/>
            <a:chOff x="652" y="1092"/>
            <a:chExt cx="5258" cy="3007"/>
          </a:xfrm>
        </p:grpSpPr>
        <p:sp>
          <p:nvSpPr>
            <p:cNvPr id="23557" name="Oval 3"/>
            <p:cNvSpPr>
              <a:spLocks noChangeArrowheads="1"/>
            </p:cNvSpPr>
            <p:nvPr/>
          </p:nvSpPr>
          <p:spPr bwMode="auto">
            <a:xfrm>
              <a:off x="1297" y="3000"/>
              <a:ext cx="4613" cy="1099"/>
            </a:xfrm>
            <a:prstGeom prst="ellipse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105EAE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8" name="Oval 4"/>
            <p:cNvSpPr>
              <a:spLocks noChangeArrowheads="1"/>
            </p:cNvSpPr>
            <p:nvPr/>
          </p:nvSpPr>
          <p:spPr bwMode="auto">
            <a:xfrm rot="-1020000">
              <a:off x="695" y="1248"/>
              <a:ext cx="4779" cy="2502"/>
            </a:xfrm>
            <a:prstGeom prst="ellipse">
              <a:avLst/>
            </a:prstGeom>
            <a:gradFill rotWithShape="0">
              <a:gsLst>
                <a:gs pos="0">
                  <a:srgbClr val="CAD9E2"/>
                </a:gs>
                <a:gs pos="50000">
                  <a:srgbClr val="29698D"/>
                </a:gs>
                <a:gs pos="100000">
                  <a:srgbClr val="CAD9E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9" name="Oval 5"/>
            <p:cNvSpPr>
              <a:spLocks noChangeArrowheads="1"/>
            </p:cNvSpPr>
            <p:nvPr/>
          </p:nvSpPr>
          <p:spPr bwMode="auto">
            <a:xfrm rot="-1020000">
              <a:off x="741" y="1113"/>
              <a:ext cx="4613" cy="2424"/>
            </a:xfrm>
            <a:prstGeom prst="ellipse">
              <a:avLst/>
            </a:prstGeom>
            <a:gradFill rotWithShape="0">
              <a:gsLst>
                <a:gs pos="0">
                  <a:srgbClr val="208181"/>
                </a:gs>
                <a:gs pos="100000">
                  <a:srgbClr val="33CCCC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AutoShape 6"/>
            <p:cNvSpPr>
              <a:spLocks noChangeArrowheads="1"/>
            </p:cNvSpPr>
            <p:nvPr/>
          </p:nvSpPr>
          <p:spPr bwMode="auto">
            <a:xfrm rot="-1020000">
              <a:off x="671" y="1092"/>
              <a:ext cx="4728" cy="24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3700 h 21600"/>
                <a:gd name="T20" fmla="*/ 21600 w 21600"/>
                <a:gd name="T21" fmla="*/ 149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8878" y="3631"/>
                  </a:moveTo>
                  <a:cubicBezTo>
                    <a:pt x="20631" y="5607"/>
                    <a:pt x="21600" y="8158"/>
                    <a:pt x="21600" y="10800"/>
                  </a:cubicBezTo>
                  <a:cubicBezTo>
                    <a:pt x="21600" y="12239"/>
                    <a:pt x="21312" y="13664"/>
                    <a:pt x="20753" y="14991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8878" y="3631"/>
                  </a:moveTo>
                  <a:cubicBezTo>
                    <a:pt x="20631" y="5607"/>
                    <a:pt x="21600" y="8158"/>
                    <a:pt x="21600" y="10800"/>
                  </a:cubicBezTo>
                  <a:cubicBezTo>
                    <a:pt x="21600" y="12239"/>
                    <a:pt x="21312" y="13664"/>
                    <a:pt x="20753" y="14991"/>
                  </a:cubicBezTo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AutoShape 7"/>
            <p:cNvSpPr>
              <a:spLocks noChangeArrowheads="1"/>
            </p:cNvSpPr>
            <p:nvPr/>
          </p:nvSpPr>
          <p:spPr bwMode="auto">
            <a:xfrm rot="20580000" flipH="1">
              <a:off x="652" y="1111"/>
              <a:ext cx="4772" cy="2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7382 h 21600"/>
                <a:gd name="T20" fmla="*/ 21600 w 21600"/>
                <a:gd name="T21" fmla="*/ 1951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026" y="7325"/>
                  </a:moveTo>
                  <a:cubicBezTo>
                    <a:pt x="21406" y="8444"/>
                    <a:pt x="21600" y="9618"/>
                    <a:pt x="21600" y="10800"/>
                  </a:cubicBezTo>
                  <a:cubicBezTo>
                    <a:pt x="21600" y="14262"/>
                    <a:pt x="19940" y="17514"/>
                    <a:pt x="17136" y="19545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026" y="7325"/>
                  </a:moveTo>
                  <a:cubicBezTo>
                    <a:pt x="21406" y="8444"/>
                    <a:pt x="21600" y="9618"/>
                    <a:pt x="21600" y="10800"/>
                  </a:cubicBezTo>
                  <a:cubicBezTo>
                    <a:pt x="21600" y="14262"/>
                    <a:pt x="19940" y="17514"/>
                    <a:pt x="17136" y="19545"/>
                  </a:cubicBezTo>
                </a:path>
              </a:pathLst>
            </a:custGeom>
            <a:gradFill rotWithShape="0">
              <a:gsLst>
                <a:gs pos="0">
                  <a:srgbClr val="AAD7F1"/>
                </a:gs>
                <a:gs pos="100000">
                  <a:srgbClr val="47ABE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AutoShape 8"/>
            <p:cNvSpPr>
              <a:spLocks noChangeArrowheads="1"/>
            </p:cNvSpPr>
            <p:nvPr/>
          </p:nvSpPr>
          <p:spPr bwMode="auto">
            <a:xfrm rot="-1020000">
              <a:off x="654" y="1121"/>
              <a:ext cx="4711" cy="23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8482 w 21600"/>
                <a:gd name="T19" fmla="*/ 0 h 21600"/>
                <a:gd name="T20" fmla="*/ 19179 w 21600"/>
                <a:gd name="T21" fmla="*/ 1079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8380" y="274"/>
                  </a:moveTo>
                  <a:cubicBezTo>
                    <a:pt x="9173" y="92"/>
                    <a:pt x="9985" y="-1"/>
                    <a:pt x="10800" y="0"/>
                  </a:cubicBezTo>
                  <a:cubicBezTo>
                    <a:pt x="13995" y="0"/>
                    <a:pt x="17026" y="1414"/>
                    <a:pt x="19078" y="3864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8380" y="274"/>
                  </a:moveTo>
                  <a:cubicBezTo>
                    <a:pt x="9173" y="92"/>
                    <a:pt x="9985" y="-1"/>
                    <a:pt x="10800" y="0"/>
                  </a:cubicBezTo>
                  <a:cubicBezTo>
                    <a:pt x="13995" y="0"/>
                    <a:pt x="17026" y="1414"/>
                    <a:pt x="19078" y="3864"/>
                  </a:cubicBezTo>
                </a:path>
              </a:pathLst>
            </a:custGeom>
            <a:gradFill rotWithShape="0">
              <a:gsLst>
                <a:gs pos="0">
                  <a:srgbClr val="4E4972"/>
                </a:gs>
                <a:gs pos="100000">
                  <a:srgbClr val="AAA0F8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3" name="AutoShape 9"/>
            <p:cNvSpPr>
              <a:spLocks noChangeArrowheads="1"/>
            </p:cNvSpPr>
            <p:nvPr/>
          </p:nvSpPr>
          <p:spPr bwMode="auto">
            <a:xfrm rot="20580000" flipH="1">
              <a:off x="665" y="1112"/>
              <a:ext cx="4729" cy="23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8 w 21600"/>
                <a:gd name="T19" fmla="*/ 249 h 21600"/>
                <a:gd name="T20" fmla="*/ 21262 w 21600"/>
                <a:gd name="T21" fmla="*/ 1079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3010" y="228"/>
                  </a:moveTo>
                  <a:cubicBezTo>
                    <a:pt x="17047" y="1072"/>
                    <a:pt x="20250" y="4141"/>
                    <a:pt x="21266" y="8138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010" y="228"/>
                  </a:moveTo>
                  <a:cubicBezTo>
                    <a:pt x="17047" y="1072"/>
                    <a:pt x="20250" y="4141"/>
                    <a:pt x="21266" y="8138"/>
                  </a:cubicBezTo>
                </a:path>
              </a:pathLst>
            </a:custGeom>
            <a:gradFill rotWithShape="0">
              <a:gsLst>
                <a:gs pos="0">
                  <a:srgbClr val="47ABE3"/>
                </a:gs>
                <a:gs pos="100000">
                  <a:srgbClr val="204E68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Oval 10"/>
            <p:cNvSpPr>
              <a:spLocks noChangeArrowheads="1"/>
            </p:cNvSpPr>
            <p:nvPr/>
          </p:nvSpPr>
          <p:spPr bwMode="auto">
            <a:xfrm rot="-1020000">
              <a:off x="1950" y="1706"/>
              <a:ext cx="2236" cy="1111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000000"/>
                </a:gs>
                <a:gs pos="100000">
                  <a:srgbClr val="C0C0C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5" name="Text Box 11"/>
            <p:cNvSpPr txBox="1">
              <a:spLocks noChangeArrowheads="1"/>
            </p:cNvSpPr>
            <p:nvPr/>
          </p:nvSpPr>
          <p:spPr bwMode="auto">
            <a:xfrm>
              <a:off x="1649" y="1890"/>
              <a:ext cx="112" cy="2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ctr" defTabSz="407988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</a:pPr>
              <a:endParaRPr lang="ru-RU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566" name="Text Box 12"/>
            <p:cNvSpPr txBox="1">
              <a:spLocks noChangeArrowheads="1"/>
            </p:cNvSpPr>
            <p:nvPr/>
          </p:nvSpPr>
          <p:spPr bwMode="auto">
            <a:xfrm>
              <a:off x="2978" y="1133"/>
              <a:ext cx="621" cy="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ctr" defTabSz="407988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</a:pPr>
              <a:r>
                <a:rPr lang="ru-RU" sz="2400" b="1">
                  <a:solidFill>
                    <a:schemeClr val="bg1"/>
                  </a:solidFill>
                  <a:latin typeface="Verdana" pitchFamily="34" charset="0"/>
                </a:rPr>
                <a:t>ЕГЭ </a:t>
              </a:r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4619" y="1512"/>
              <a:ext cx="112" cy="2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ctr" defTabSz="407988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</a:pPr>
              <a:endParaRPr lang="ru-RU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568" name="Freeform 14"/>
            <p:cNvSpPr>
              <a:spLocks noChangeArrowheads="1"/>
            </p:cNvSpPr>
            <p:nvPr/>
          </p:nvSpPr>
          <p:spPr bwMode="auto">
            <a:xfrm>
              <a:off x="4709" y="1954"/>
              <a:ext cx="1074" cy="1419"/>
            </a:xfrm>
            <a:custGeom>
              <a:avLst/>
              <a:gdLst>
                <a:gd name="T0" fmla="*/ 0 w 816"/>
                <a:gd name="T1" fmla="*/ 9979 h 1078"/>
                <a:gd name="T2" fmla="*/ 9291 w 816"/>
                <a:gd name="T3" fmla="*/ 0 h 1078"/>
                <a:gd name="T4" fmla="*/ 9671 w 816"/>
                <a:gd name="T5" fmla="*/ 3325 h 1078"/>
                <a:gd name="T6" fmla="*/ 6445 w 816"/>
                <a:gd name="T7" fmla="*/ 7981 h 1078"/>
                <a:gd name="T8" fmla="*/ 296 w 816"/>
                <a:gd name="T9" fmla="*/ 12792 h 1078"/>
                <a:gd name="T10" fmla="*/ 0 w 816"/>
                <a:gd name="T11" fmla="*/ 9979 h 10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1078"/>
                <a:gd name="T20" fmla="*/ 816 w 816"/>
                <a:gd name="T21" fmla="*/ 1078 h 10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B88AE6"/>
                </a:gs>
                <a:gs pos="100000">
                  <a:srgbClr val="6600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9" name="AutoShape 15"/>
            <p:cNvSpPr>
              <a:spLocks noChangeArrowheads="1"/>
            </p:cNvSpPr>
            <p:nvPr/>
          </p:nvSpPr>
          <p:spPr bwMode="auto">
            <a:xfrm rot="-1080000">
              <a:off x="675" y="1115"/>
              <a:ext cx="5187" cy="24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8 w 21600"/>
                <a:gd name="T19" fmla="*/ 10800 h 21600"/>
                <a:gd name="T20" fmla="*/ 21104 w 21600"/>
                <a:gd name="T21" fmla="*/ 2048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100" y="14046"/>
                  </a:moveTo>
                  <a:cubicBezTo>
                    <a:pt x="20196" y="16913"/>
                    <a:pt x="18138" y="19274"/>
                    <a:pt x="15421" y="20561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100" y="14046"/>
                  </a:moveTo>
                  <a:cubicBezTo>
                    <a:pt x="20196" y="16913"/>
                    <a:pt x="18138" y="19274"/>
                    <a:pt x="15421" y="20561"/>
                  </a:cubicBezTo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Freeform 16"/>
            <p:cNvSpPr>
              <a:spLocks noChangeArrowheads="1"/>
            </p:cNvSpPr>
            <p:nvPr/>
          </p:nvSpPr>
          <p:spPr bwMode="auto">
            <a:xfrm>
              <a:off x="3299" y="2352"/>
              <a:ext cx="1459" cy="1025"/>
            </a:xfrm>
            <a:custGeom>
              <a:avLst/>
              <a:gdLst>
                <a:gd name="T0" fmla="*/ 12748 w 1108"/>
                <a:gd name="T1" fmla="*/ 6454 h 779"/>
                <a:gd name="T2" fmla="*/ 13185 w 1108"/>
                <a:gd name="T3" fmla="*/ 9214 h 779"/>
                <a:gd name="T4" fmla="*/ 798 w 1108"/>
                <a:gd name="T5" fmla="*/ 1986 h 779"/>
                <a:gd name="T6" fmla="*/ 0 w 1108"/>
                <a:gd name="T7" fmla="*/ 0 h 779"/>
                <a:gd name="T8" fmla="*/ 12748 w 1108"/>
                <a:gd name="T9" fmla="*/ 6454 h 7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8"/>
                <a:gd name="T16" fmla="*/ 0 h 779"/>
                <a:gd name="T17" fmla="*/ 1108 w 1108"/>
                <a:gd name="T18" fmla="*/ 779 h 7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0">
              <a:gsLst>
                <a:gs pos="0">
                  <a:srgbClr val="AE8DD3"/>
                </a:gs>
                <a:gs pos="100000">
                  <a:srgbClr val="5007A1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1" name="Text Box 17"/>
            <p:cNvSpPr txBox="1">
              <a:spLocks noChangeArrowheads="1"/>
            </p:cNvSpPr>
            <p:nvPr/>
          </p:nvSpPr>
          <p:spPr bwMode="auto">
            <a:xfrm>
              <a:off x="4621" y="2333"/>
              <a:ext cx="113" cy="2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ctr" defTabSz="407988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</a:pPr>
              <a:endParaRPr lang="ru-RU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572" name="Text Box 18"/>
            <p:cNvSpPr txBox="1">
              <a:spLocks noChangeArrowheads="1"/>
            </p:cNvSpPr>
            <p:nvPr/>
          </p:nvSpPr>
          <p:spPr bwMode="auto">
            <a:xfrm>
              <a:off x="3166" y="2964"/>
              <a:ext cx="112" cy="2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ctr" defTabSz="407988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</a:pPr>
              <a:endParaRPr lang="ru-RU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573" name="Text Box 19"/>
            <p:cNvSpPr txBox="1">
              <a:spLocks noChangeArrowheads="1"/>
            </p:cNvSpPr>
            <p:nvPr/>
          </p:nvSpPr>
          <p:spPr bwMode="auto">
            <a:xfrm>
              <a:off x="1048" y="2838"/>
              <a:ext cx="1207" cy="3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ctr" defTabSz="407988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</a:pPr>
              <a:r>
                <a:rPr lang="ru-RU" sz="2400" b="1">
                  <a:solidFill>
                    <a:schemeClr val="bg1"/>
                  </a:solidFill>
                  <a:latin typeface="Verdana" pitchFamily="34" charset="0"/>
                </a:rPr>
                <a:t>2010 год</a:t>
              </a:r>
            </a:p>
          </p:txBody>
        </p:sp>
        <p:sp>
          <p:nvSpPr>
            <p:cNvPr id="23574" name="Oval 20"/>
            <p:cNvSpPr>
              <a:spLocks noChangeArrowheads="1"/>
            </p:cNvSpPr>
            <p:nvPr/>
          </p:nvSpPr>
          <p:spPr bwMode="auto">
            <a:xfrm rot="-1020000">
              <a:off x="2037" y="1916"/>
              <a:ext cx="2145" cy="904"/>
            </a:xfrm>
            <a:prstGeom prst="ellipse">
              <a:avLst/>
            </a:pr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5" name="Freeform 21"/>
            <p:cNvSpPr>
              <a:spLocks noChangeArrowheads="1"/>
            </p:cNvSpPr>
            <p:nvPr/>
          </p:nvSpPr>
          <p:spPr bwMode="auto">
            <a:xfrm>
              <a:off x="3445" y="2680"/>
              <a:ext cx="1064" cy="853"/>
            </a:xfrm>
            <a:custGeom>
              <a:avLst/>
              <a:gdLst>
                <a:gd name="T0" fmla="*/ 0 w 808"/>
                <a:gd name="T1" fmla="*/ 286 h 648"/>
                <a:gd name="T2" fmla="*/ 4197 w 808"/>
                <a:gd name="T3" fmla="*/ 5323 h 648"/>
                <a:gd name="T4" fmla="*/ 4284 w 808"/>
                <a:gd name="T5" fmla="*/ 7694 h 648"/>
                <a:gd name="T6" fmla="*/ 9622 w 808"/>
                <a:gd name="T7" fmla="*/ 5038 h 648"/>
                <a:gd name="T8" fmla="*/ 1235 w 808"/>
                <a:gd name="T9" fmla="*/ 0 h 648"/>
                <a:gd name="T10" fmla="*/ 0 w 808"/>
                <a:gd name="T11" fmla="*/ 286 h 6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8"/>
                <a:gd name="T19" fmla="*/ 0 h 648"/>
                <a:gd name="T20" fmla="*/ 808 w 808"/>
                <a:gd name="T21" fmla="*/ 648 h 6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8" h="648">
                  <a:moveTo>
                    <a:pt x="0" y="24"/>
                  </a:moveTo>
                  <a:lnTo>
                    <a:pt x="352" y="448"/>
                  </a:lnTo>
                  <a:lnTo>
                    <a:pt x="360" y="648"/>
                  </a:lnTo>
                  <a:lnTo>
                    <a:pt x="808" y="424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55" name="Text Box 22"/>
          <p:cNvSpPr txBox="1">
            <a:spLocks noChangeArrowheads="1"/>
          </p:cNvSpPr>
          <p:nvPr/>
        </p:nvSpPr>
        <p:spPr bwMode="auto">
          <a:xfrm>
            <a:off x="1892300" y="425450"/>
            <a:ext cx="5583238" cy="38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US" sz="2200" b="1">
                <a:solidFill>
                  <a:srgbClr val="000000"/>
                </a:solidFill>
              </a:rPr>
              <a:t>Результаты ЕГЭ</a:t>
            </a:r>
            <a:endParaRPr lang="ru-RU" sz="2200" b="1">
              <a:solidFill>
                <a:srgbClr val="000000"/>
              </a:solidFill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ru-RU" sz="2200" b="1">
                <a:solidFill>
                  <a:srgbClr val="000000"/>
                </a:solidFill>
              </a:rPr>
              <a:t>по русскому языку  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23556" name="Rectangle 24"/>
          <p:cNvSpPr>
            <a:spLocks noChangeArrowheads="1"/>
          </p:cNvSpPr>
          <p:nvPr/>
        </p:nvSpPr>
        <p:spPr bwMode="auto">
          <a:xfrm>
            <a:off x="6011863" y="3284538"/>
            <a:ext cx="18018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Средний балл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4,1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928688" y="600075"/>
            <a:ext cx="82153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ЕГЭ  11 класса по русскому языку (2010 год)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428625" y="928688"/>
          <a:ext cx="471487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r:id="rId4" imgW="6718374" imgH="4858933" progId="Excel.Sheet.8">
                  <p:embed/>
                </p:oleObj>
              </mc:Choice>
              <mc:Fallback>
                <p:oleObj r:id="rId4" imgW="6718374" imgH="4858933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928688"/>
                        <a:ext cx="4714875" cy="285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439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1027" name="Диаграмма 2"/>
          <p:cNvGraphicFramePr>
            <a:graphicFrameLocks/>
          </p:cNvGraphicFramePr>
          <p:nvPr/>
        </p:nvGraphicFramePr>
        <p:xfrm>
          <a:off x="4357688" y="3286125"/>
          <a:ext cx="4500562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r:id="rId7" imgW="7218290" imgH="4639458" progId="Excel.Sheet.8">
                  <p:embed/>
                </p:oleObj>
              </mc:Choice>
              <mc:Fallback>
                <p:oleObj r:id="rId7" imgW="7218290" imgH="4639458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286125"/>
                        <a:ext cx="4500562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Прямоугольник 8"/>
          <p:cNvSpPr>
            <a:spLocks noChangeArrowheads="1"/>
          </p:cNvSpPr>
          <p:nvPr/>
        </p:nvSpPr>
        <p:spPr bwMode="auto">
          <a:xfrm>
            <a:off x="4572000" y="25717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ГИА  9 «А» класса по русскому языку (2012 год)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9" name="Group 43"/>
          <p:cNvGraphicFramePr>
            <a:graphicFrameLocks noGrp="1"/>
          </p:cNvGraphicFramePr>
          <p:nvPr/>
        </p:nvGraphicFramePr>
        <p:xfrm>
          <a:off x="323850" y="115888"/>
          <a:ext cx="8496300" cy="6484939"/>
        </p:xfrm>
        <a:graphic>
          <a:graphicData uri="http://schemas.openxmlformats.org/drawingml/2006/table">
            <a:tbl>
              <a:tblPr/>
              <a:tblGrid>
                <a:gridCol w="1428750"/>
                <a:gridCol w="7067550"/>
              </a:tblGrid>
              <a:tr h="1103313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5" marR="82945" marT="41473" marB="41473" anchor="ctr" horzOverflow="overflow">
                    <a:lnL>
                      <a:noFill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6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Работа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с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одаренными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детьми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1639" marR="81639" marT="239888" marB="42452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675"/>
                        </a:gs>
                        <a:gs pos="50000">
                          <a:srgbClr val="6699FF"/>
                        </a:gs>
                        <a:gs pos="100000">
                          <a:srgbClr val="2F4675"/>
                        </a:gs>
                      </a:gsLst>
                      <a:lin ang="5400000" scaled="1"/>
                    </a:gra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Форма работы</a:t>
                      </a:r>
                    </a:p>
                  </a:txBody>
                  <a:tcPr marL="81639" marR="81639" marT="236753" marB="42452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95122"/>
                        </a:gs>
                        <a:gs pos="50000">
                          <a:srgbClr val="5AB14B"/>
                        </a:gs>
                        <a:gs pos="100000">
                          <a:srgbClr val="29512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Индивидуальная </a:t>
                      </a:r>
                    </a:p>
                  </a:txBody>
                  <a:tcPr marL="82945" marR="82945" marT="41473" marB="41473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CC66"/>
                        </a:gs>
                        <a:gs pos="50000">
                          <a:srgbClr val="FFFFCC"/>
                        </a:gs>
                        <a:gs pos="100000">
                          <a:srgbClr val="33CC66"/>
                        </a:gs>
                      </a:gsLst>
                      <a:lin ang="5400000" scaled="1"/>
                    </a:gra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Возраст учащихся</a:t>
                      </a:r>
                    </a:p>
                  </a:txBody>
                  <a:tcPr marL="81639" marR="81639" marT="236753" marB="42452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95122"/>
                        </a:gs>
                        <a:gs pos="50000">
                          <a:srgbClr val="5AB14B"/>
                        </a:gs>
                        <a:gs pos="100000">
                          <a:srgbClr val="29512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8-10 класс</a:t>
                      </a:r>
                    </a:p>
                  </a:txBody>
                  <a:tcPr marL="82945" marR="82945" marT="41473" marB="41473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3366"/>
                        </a:gs>
                        <a:gs pos="50000">
                          <a:srgbClr val="FFCC99"/>
                        </a:gs>
                        <a:gs pos="100000">
                          <a:srgbClr val="FF3366"/>
                        </a:gs>
                      </a:gsLst>
                      <a:lin ang="5400000" scaled="1"/>
                    </a:gra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Периодич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ность </a:t>
                      </a:r>
                    </a:p>
                  </a:txBody>
                  <a:tcPr marL="81639" marR="81639" marT="236753" marB="42452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95122"/>
                        </a:gs>
                        <a:gs pos="50000">
                          <a:srgbClr val="5AB14B"/>
                        </a:gs>
                        <a:gs pos="100000">
                          <a:srgbClr val="29512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Еженедельно </a:t>
                      </a:r>
                    </a:p>
                  </a:txBody>
                  <a:tcPr marL="82945" marR="82945" marT="41473" marB="41473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996633"/>
                        </a:gs>
                      </a:gsLst>
                      <a:lin ang="5400000" scaled="1"/>
                    </a:gradFill>
                  </a:tcPr>
                </a:tc>
              </a:tr>
              <a:tr h="311308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Результа-ты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1639" marR="81639" marT="236753" marB="42452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95122"/>
                        </a:gs>
                        <a:gs pos="50000">
                          <a:srgbClr val="5AB14B"/>
                        </a:gs>
                        <a:gs pos="100000">
                          <a:srgbClr val="29512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Учащиеся ежегодно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становятся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победителями и призерами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районных олимпиад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 русскому языку</a:t>
                      </a:r>
                    </a:p>
                  </a:txBody>
                  <a:tcPr marL="82945" marR="82945" marT="41473" marB="41473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23FF23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Моя методическая система представлена совокупностью следующих компонентов: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I. </a:t>
            </a:r>
            <a:r>
              <a:rPr lang="ru-RU" b="1" dirty="0" err="1" smtClean="0"/>
              <a:t>Мотивационно-целевой</a:t>
            </a:r>
            <a:r>
              <a:rPr lang="ru-RU" b="1" dirty="0" smtClean="0"/>
              <a:t>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II</a:t>
            </a:r>
            <a:r>
              <a:rPr lang="ru-RU" b="1" dirty="0"/>
              <a:t>. Содержательный компонент </a:t>
            </a:r>
            <a:r>
              <a:rPr lang="ru-RU" b="1" dirty="0" smtClean="0"/>
              <a:t>системы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b="1" dirty="0"/>
              <a:t>III. </a:t>
            </a:r>
            <a:r>
              <a:rPr lang="ru-RU" b="1" dirty="0" smtClean="0"/>
              <a:t>Инструментально-технологический</a:t>
            </a:r>
            <a:endParaRPr lang="ru-RU" dirty="0"/>
          </a:p>
          <a:p>
            <a:pPr>
              <a:buNone/>
            </a:pPr>
            <a:r>
              <a:rPr lang="ru-RU" b="1" dirty="0" smtClean="0"/>
              <a:t>IV</a:t>
            </a:r>
            <a:r>
              <a:rPr lang="ru-RU" b="1" dirty="0"/>
              <a:t>. Организационный </a:t>
            </a:r>
            <a:r>
              <a:rPr lang="ru-RU" b="1" dirty="0" smtClean="0"/>
              <a:t>компонент </a:t>
            </a:r>
            <a:endParaRPr lang="ru-RU" dirty="0"/>
          </a:p>
          <a:p>
            <a:pPr>
              <a:buNone/>
            </a:pPr>
            <a:r>
              <a:rPr lang="ru-RU" b="1" dirty="0"/>
              <a:t>V. </a:t>
            </a:r>
            <a:r>
              <a:rPr lang="ru-RU" b="1" dirty="0" smtClean="0"/>
              <a:t>Рефлексивно-оценочный</a:t>
            </a:r>
          </a:p>
          <a:p>
            <a:pPr>
              <a:buNone/>
            </a:pPr>
            <a:r>
              <a:rPr lang="en-US" b="1" dirty="0" smtClean="0"/>
              <a:t>VI</a:t>
            </a:r>
            <a:r>
              <a:rPr lang="ru-RU" b="1" dirty="0" smtClean="0"/>
              <a:t>.Обеспечение непрерывности собственного </a:t>
            </a:r>
            <a:r>
              <a:rPr lang="ru-RU" b="1" dirty="0"/>
              <a:t>профессионального </a:t>
            </a:r>
            <a:r>
              <a:rPr lang="ru-RU" b="1" dirty="0" smtClean="0"/>
              <a:t>образования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Перова.ru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072074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b="1" dirty="0" err="1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Мотивационно-целевой</a:t>
            </a:r>
            <a:r>
              <a:rPr lang="ru-RU" b="1" dirty="0" smtClean="0">
                <a:solidFill>
                  <a:srgbClr val="1A4CEE"/>
                </a:solidFill>
              </a:rPr>
              <a:t> </a:t>
            </a:r>
            <a:endParaRPr lang="ru-RU" dirty="0">
              <a:solidFill>
                <a:srgbClr val="1A4CE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Цель </a:t>
            </a:r>
            <a:r>
              <a:rPr lang="ru-RU" dirty="0"/>
              <a:t>моей деятельности в рамках методической системы сводится к включению в процесс обучения современных образовательных технологий формирующих и развивающих у обучающихся универсальных учебных действий. </a:t>
            </a:r>
          </a:p>
        </p:txBody>
      </p:sp>
      <p:pic>
        <p:nvPicPr>
          <p:cNvPr id="4" name="Рисунок 3" descr="Ludia-1716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643578"/>
            <a:ext cx="192882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9" name="Picture 5" descr="C:\Documents and Settings\Русский язык\Рабочий стол\ОБР одна.JPG"/>
          <p:cNvPicPr>
            <a:picLocks noChangeAspect="1" noChangeArrowheads="1"/>
          </p:cNvPicPr>
          <p:nvPr/>
        </p:nvPicPr>
        <p:blipFill>
          <a:blip r:embed="rId2"/>
          <a:srcRect l="19301" r="9926" b="65924"/>
          <a:stretch>
            <a:fillRect/>
          </a:stretch>
        </p:blipFill>
        <p:spPr bwMode="auto">
          <a:xfrm>
            <a:off x="1357290" y="2428868"/>
            <a:ext cx="5500726" cy="364333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1138" name="Picture 2" descr="H:\на курсах ФГОС 2014\SAM_1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Обеспечение высокого качества организации образовательного </a:t>
            </a:r>
            <a:r>
              <a:rPr lang="ru-RU" sz="2400" b="1" dirty="0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процесса </a:t>
            </a:r>
            <a:r>
              <a:rPr lang="ru-RU" sz="2400" b="1" dirty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на основе использования современных </a:t>
            </a:r>
            <a:r>
              <a:rPr lang="ru-RU" sz="2400" b="1" dirty="0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образовательных технологий</a:t>
            </a:r>
            <a:endParaRPr lang="ru-RU" sz="2400" dirty="0">
              <a:solidFill>
                <a:srgbClr val="1A4C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C40B4"/>
                </a:solidFill>
                <a:latin typeface="Arial Black" pitchFamily="34" charset="0"/>
              </a:rPr>
              <a:t>Владею </a:t>
            </a:r>
            <a:r>
              <a:rPr lang="ru-RU" sz="2400" dirty="0">
                <a:solidFill>
                  <a:srgbClr val="0C40B4"/>
                </a:solidFill>
                <a:latin typeface="Arial Black" pitchFamily="34" charset="0"/>
              </a:rPr>
              <a:t>и применяю технологии </a:t>
            </a:r>
            <a:r>
              <a:rPr lang="ru-RU" sz="2400" dirty="0" smtClean="0">
                <a:solidFill>
                  <a:srgbClr val="0C40B4"/>
                </a:solidFill>
                <a:latin typeface="Arial Black" pitchFamily="34" charset="0"/>
              </a:rPr>
              <a:t>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/>
              <a:t>проблемного обучения;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проектного обучения </a:t>
            </a:r>
            <a:r>
              <a:rPr lang="ru-RU" sz="2800" dirty="0" smtClean="0"/>
              <a:t>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/>
              <a:t>информационно-коммуникационную;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игровую технологию</a:t>
            </a:r>
            <a:r>
              <a:rPr lang="ru-RU" dirty="0"/>
              <a:t>. </a:t>
            </a:r>
          </a:p>
        </p:txBody>
      </p:sp>
      <p:pic>
        <p:nvPicPr>
          <p:cNvPr id="4" name="Рисунок 3" descr="http://im5-tub-ru.yandex.net/i?id=214264145-61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9" y="5072074"/>
            <a:ext cx="164304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Documents and Settings\Русский язык\Рабочий стол\ФОто ОРБ со своими учениками.JPG"/>
          <p:cNvPicPr>
            <a:picLocks noChangeAspect="1" noChangeArrowheads="1"/>
          </p:cNvPicPr>
          <p:nvPr/>
        </p:nvPicPr>
        <p:blipFill>
          <a:blip r:embed="rId2"/>
          <a:srcRect t="549" r="3125" b="48671"/>
          <a:stretch>
            <a:fillRect/>
          </a:stretch>
        </p:blipFill>
        <p:spPr bwMode="auto">
          <a:xfrm>
            <a:off x="714348" y="285728"/>
            <a:ext cx="752953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B0F0"/>
                </a:solidFill>
              </a:rPr>
              <a:t> </a:t>
            </a:r>
            <a:r>
              <a:rPr lang="ru-RU" sz="3100" b="1" dirty="0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Содержательный компонент системы и </a:t>
            </a:r>
            <a:br>
              <a:rPr lang="ru-RU" sz="3100" b="1" dirty="0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инструментально-технологический</a:t>
            </a:r>
            <a:endParaRPr lang="ru-RU" dirty="0">
              <a:solidFill>
                <a:srgbClr val="1A4CE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err="1" smtClean="0">
                <a:solidFill>
                  <a:srgbClr val="0C40B4"/>
                </a:solidFill>
                <a:latin typeface="Arial Black" pitchFamily="34" charset="0"/>
              </a:rPr>
              <a:t>Деятельностный</a:t>
            </a:r>
            <a:r>
              <a:rPr lang="ru-RU" sz="2400" dirty="0" smtClean="0">
                <a:solidFill>
                  <a:srgbClr val="0C40B4"/>
                </a:solidFill>
                <a:latin typeface="Arial Black" pitchFamily="34" charset="0"/>
              </a:rPr>
              <a:t> подход обуславливает </a:t>
            </a:r>
            <a:r>
              <a:rPr lang="ru-RU" sz="2400" dirty="0" err="1" smtClean="0">
                <a:solidFill>
                  <a:srgbClr val="0C40B4"/>
                </a:solidFill>
                <a:latin typeface="Arial Black" pitchFamily="34" charset="0"/>
              </a:rPr>
              <a:t>инабор</a:t>
            </a:r>
            <a:r>
              <a:rPr lang="ru-RU" sz="2400" dirty="0" smtClean="0">
                <a:solidFill>
                  <a:srgbClr val="0C40B4"/>
                </a:solidFill>
                <a:latin typeface="Arial Black" pitchFamily="34" charset="0"/>
              </a:rPr>
              <a:t> методов обучения: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Коммуникативные (диалог, метод проектов, презентации);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Проблемно-поисковый (проблемное изложение, учебная дискуссия);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Исследовательский метод;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Частично-поисковый, или эвристический метод.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При использовании проблемно-поискового и исследовательского метода учебный процесс организую путём применения системы теоретических и практических исследовательских заданий.</a:t>
            </a:r>
            <a:endParaRPr lang="ru-RU" sz="2400" dirty="0"/>
          </a:p>
        </p:txBody>
      </p:sp>
      <p:pic>
        <p:nvPicPr>
          <p:cNvPr id="4" name="Рисунок 3" descr="righ">
            <a:hlinkClick r:id="rId2" tooltip="&quot;righ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00438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C:\Documents and Settings\Русский язык\Рабочий стол\геше вангьял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124744"/>
            <a:ext cx="2885554" cy="3700934"/>
          </a:xfrm>
          <a:prstGeom prst="rect">
            <a:avLst/>
          </a:prstGeom>
          <a:noFill/>
        </p:spPr>
      </p:pic>
      <p:pic>
        <p:nvPicPr>
          <p:cNvPr id="57347" name="Picture 3" descr="C:\Documents and Settings\Русский язык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48478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IV. Организационный компонент </a:t>
            </a:r>
            <a:endParaRPr lang="ru-RU" sz="3800" dirty="0">
              <a:solidFill>
                <a:srgbClr val="1A4C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Включает </a:t>
            </a:r>
            <a:r>
              <a:rPr lang="ru-RU" sz="2400" dirty="0">
                <a:latin typeface="Arial Black" pitchFamily="34" charset="0"/>
              </a:rPr>
              <a:t>в себя </a:t>
            </a:r>
            <a:r>
              <a:rPr lang="ru-RU" sz="2400" dirty="0" smtClean="0">
                <a:latin typeface="Arial Black" pitchFamily="34" charset="0"/>
              </a:rPr>
              <a:t>формы организации </a:t>
            </a:r>
          </a:p>
          <a:p>
            <a:pPr>
              <a:buNone/>
            </a:pPr>
            <a:r>
              <a:rPr lang="ru-RU" sz="2400" dirty="0">
                <a:latin typeface="Arial Black" pitchFamily="34" charset="0"/>
              </a:rPr>
              <a:t>у</a:t>
            </a:r>
            <a:r>
              <a:rPr lang="ru-RU" sz="2400" dirty="0" smtClean="0">
                <a:latin typeface="Arial Black" pitchFamily="34" charset="0"/>
              </a:rPr>
              <a:t>чебного </a:t>
            </a:r>
            <a:r>
              <a:rPr lang="ru-RU" sz="2400" dirty="0">
                <a:latin typeface="Arial Black" pitchFamily="34" charset="0"/>
              </a:rPr>
              <a:t>процесса: </a:t>
            </a:r>
            <a:r>
              <a:rPr lang="ru-RU" sz="2400" dirty="0" smtClean="0"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урочная деятельность;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внеурочная деятельность;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воспитательная работа в классе(классное руководство)</a:t>
            </a:r>
            <a:endParaRPr lang="ru-RU" dirty="0"/>
          </a:p>
        </p:txBody>
      </p:sp>
      <p:pic>
        <p:nvPicPr>
          <p:cNvPr id="4" name="Рисунок 3" descr="Ludia-149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857736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Урочная работа</a:t>
            </a:r>
            <a:endParaRPr lang="ru-RU" dirty="0">
              <a:solidFill>
                <a:srgbClr val="1A4CE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r>
              <a:rPr lang="ru-RU" sz="2000" dirty="0" smtClean="0">
                <a:solidFill>
                  <a:srgbClr val="0C40B4"/>
                </a:solidFill>
                <a:latin typeface="Arial Black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Основными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формами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организации обучения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обучающихся в моей педагогической деятельности являются: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700" dirty="0" smtClean="0"/>
              <a:t>семинары </a:t>
            </a:r>
            <a:r>
              <a:rPr lang="ru-RU" sz="2700" dirty="0"/>
              <a:t>(индивидуальная работа);  </a:t>
            </a:r>
            <a:endParaRPr lang="ru-RU" sz="2700" dirty="0" smtClean="0"/>
          </a:p>
          <a:p>
            <a:pPr>
              <a:buFont typeface="Wingdings" pitchFamily="2" charset="2"/>
              <a:buChar char="ü"/>
            </a:pPr>
            <a:r>
              <a:rPr lang="ru-RU" sz="2700" dirty="0" smtClean="0"/>
              <a:t>практические </a:t>
            </a:r>
            <a:r>
              <a:rPr lang="ru-RU" sz="2700" dirty="0"/>
              <a:t>занятия (коллективная работа); исследовательские уроки (индивидуальная работа); </a:t>
            </a:r>
            <a:endParaRPr lang="ru-RU" sz="2700" dirty="0" smtClean="0"/>
          </a:p>
          <a:p>
            <a:pPr>
              <a:buFont typeface="Wingdings" pitchFamily="2" charset="2"/>
              <a:buChar char="ü"/>
            </a:pPr>
            <a:r>
              <a:rPr lang="ru-RU" sz="2700" dirty="0" smtClean="0"/>
              <a:t>проблемно-поисковые  </a:t>
            </a:r>
            <a:r>
              <a:rPr lang="ru-RU" sz="2700" dirty="0"/>
              <a:t>занятия (групповая работа); </a:t>
            </a:r>
            <a:endParaRPr lang="ru-RU" sz="2700" dirty="0" smtClean="0"/>
          </a:p>
          <a:p>
            <a:pPr>
              <a:buFont typeface="Wingdings" pitchFamily="2" charset="2"/>
              <a:buChar char="ü"/>
            </a:pPr>
            <a:r>
              <a:rPr lang="ru-RU" sz="2700" dirty="0" smtClean="0"/>
              <a:t>урок-лекция</a:t>
            </a:r>
            <a:r>
              <a:rPr lang="ru-RU" sz="2700" dirty="0"/>
              <a:t>; </a:t>
            </a:r>
            <a:r>
              <a:rPr lang="ru-RU" sz="2700" dirty="0" smtClean="0"/>
              <a:t>урок-экскурсия</a:t>
            </a:r>
            <a:r>
              <a:rPr lang="ru-RU" sz="2700" dirty="0"/>
              <a:t>; </a:t>
            </a:r>
            <a:r>
              <a:rPr lang="ru-RU" sz="2700" dirty="0" smtClean="0"/>
              <a:t>урок-зачёт</a:t>
            </a:r>
            <a:r>
              <a:rPr lang="ru-RU" sz="2700" dirty="0"/>
              <a:t>,  урок-семинар, </a:t>
            </a:r>
            <a:r>
              <a:rPr lang="ru-RU" sz="2700" dirty="0" smtClean="0"/>
              <a:t>урок-концерт</a:t>
            </a:r>
            <a:endParaRPr lang="ru-RU" sz="2700" dirty="0"/>
          </a:p>
        </p:txBody>
      </p:sp>
      <p:pic>
        <p:nvPicPr>
          <p:cNvPr id="4" name="Рисунок 3" descr="Рис.006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143512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14422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1.Беседа;</a:t>
            </a:r>
          </a:p>
          <a:p>
            <a:r>
              <a:rPr lang="ru-RU" sz="2000" dirty="0" smtClean="0"/>
              <a:t>2. Лекция;</a:t>
            </a:r>
          </a:p>
          <a:p>
            <a:r>
              <a:rPr lang="ru-RU" sz="2000" dirty="0" smtClean="0"/>
              <a:t>3. Конференция;</a:t>
            </a:r>
          </a:p>
          <a:p>
            <a:r>
              <a:rPr lang="ru-RU" sz="2000" dirty="0" smtClean="0"/>
              <a:t>4.Литературная гостиная;</a:t>
            </a:r>
          </a:p>
          <a:p>
            <a:r>
              <a:rPr lang="ru-RU" sz="2000" dirty="0" smtClean="0"/>
              <a:t>5. Литературный марафон;</a:t>
            </a:r>
          </a:p>
          <a:p>
            <a:r>
              <a:rPr lang="ru-RU" sz="2000" dirty="0" smtClean="0"/>
              <a:t>6.Литературно-музыкальная композиция;</a:t>
            </a:r>
          </a:p>
          <a:p>
            <a:r>
              <a:rPr lang="ru-RU" sz="2000" dirty="0" smtClean="0"/>
              <a:t>7.Конкурс эрудитов ,знатоков;</a:t>
            </a:r>
          </a:p>
          <a:p>
            <a:r>
              <a:rPr lang="ru-RU" sz="2000" dirty="0" smtClean="0"/>
              <a:t>8.Конкурсы рисунков, сочинений, стихотворений, кроссвордов, плакатов;</a:t>
            </a:r>
          </a:p>
          <a:p>
            <a:r>
              <a:rPr lang="ru-RU" sz="2000" dirty="0" smtClean="0"/>
              <a:t>9. Проба пера;</a:t>
            </a:r>
          </a:p>
          <a:p>
            <a:r>
              <a:rPr lang="ru-RU" sz="2000" dirty="0" smtClean="0"/>
              <a:t>10.Игры на литературную и лингвистическую тематику;</a:t>
            </a:r>
          </a:p>
          <a:p>
            <a:r>
              <a:rPr lang="ru-RU" sz="2000" dirty="0" smtClean="0"/>
              <a:t>11. Презентации;</a:t>
            </a:r>
          </a:p>
          <a:p>
            <a:r>
              <a:rPr lang="ru-RU" sz="2000" dirty="0" smtClean="0"/>
              <a:t>12. Викторины;</a:t>
            </a:r>
          </a:p>
          <a:p>
            <a:r>
              <a:rPr lang="ru-RU" sz="2000" dirty="0" smtClean="0"/>
              <a:t>13 Поэтические минутки;</a:t>
            </a:r>
          </a:p>
          <a:p>
            <a:r>
              <a:rPr lang="ru-RU" sz="2000" dirty="0" smtClean="0"/>
              <a:t>14.Показ и обсуждение фильмов </a:t>
            </a:r>
          </a:p>
          <a:p>
            <a:r>
              <a:rPr lang="ru-RU" sz="2000" dirty="0" smtClean="0"/>
              <a:t>15.Литературные вечера;</a:t>
            </a:r>
          </a:p>
          <a:p>
            <a:r>
              <a:rPr lang="ru-RU" sz="2000" dirty="0" smtClean="0"/>
              <a:t>16.Литературный вернисаж ;</a:t>
            </a:r>
          </a:p>
          <a:p>
            <a:r>
              <a:rPr lang="ru-RU" sz="2000" dirty="0" smtClean="0"/>
              <a:t>17.Поэтические странички и так далее…</a:t>
            </a:r>
          </a:p>
        </p:txBody>
      </p:sp>
      <p:pic>
        <p:nvPicPr>
          <p:cNvPr id="4" name="Рисунок 3" descr="http://im6-tub-ru.yandex.net/i?id=100746837-39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72008"/>
            <a:ext cx="2433645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500042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A4CEE"/>
                </a:solidFill>
                <a:latin typeface="Arial" pitchFamily="34" charset="0"/>
                <a:cs typeface="Arial" pitchFamily="34" charset="0"/>
              </a:rPr>
              <a:t>Формы работы во внеурочной деятельности: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81"/>
          <a:ext cx="8072494" cy="6263640"/>
        </p:xfrm>
        <a:graphic>
          <a:graphicData uri="http://schemas.openxmlformats.org/drawingml/2006/table">
            <a:tbl>
              <a:tblPr/>
              <a:tblGrid>
                <a:gridCol w="569317"/>
                <a:gridCol w="2152440"/>
                <a:gridCol w="5350737"/>
              </a:tblGrid>
              <a:tr h="3319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A4CEE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rgbClr val="1A4CE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A4CEE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 год</a:t>
                      </a:r>
                      <a:endParaRPr lang="ru-RU" sz="1800" dirty="0">
                        <a:solidFill>
                          <a:srgbClr val="1A4CE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A4CEE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Темы докладов ,темы  мастер-классов</a:t>
                      </a:r>
                      <a:endParaRPr lang="ru-RU" sz="1800" dirty="0">
                        <a:solidFill>
                          <a:srgbClr val="1A4CE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9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Доклад на тему «Использование инновационных технологий на уроках русского языка и литературы»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1.Доклад на тему «Проектные технологии на уроках русского языка и литературы»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2.Мастер-класс «Повторение орфограмм на уроках русского языка»(метод проекта)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1.Доклад на тему «Проектные технологии на уроках русского языка и литературы»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2.Мастер-класс «Жизнь и творчество А.С.Пушкина» (метод проекта),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 Мастер-класс «Петербург  Ф.М.Достоевского» (метод  проекта)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1.Мастер-класс по развитию речи(метод проектов)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2Доклад на тему «Технология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деятельностного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метода»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3.Доклад на тему 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«Разработка </a:t>
                      </a: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путей формирования активной гражданской позиции обучающихся»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209B7"/>
                </a:solidFill>
                <a:latin typeface="Arial" pitchFamily="34" charset="0"/>
                <a:cs typeface="Arial" pitchFamily="34" charset="0"/>
              </a:rPr>
              <a:t>Курсы повышения квалификации:</a:t>
            </a:r>
            <a:endParaRPr lang="ru-RU" sz="3200" b="1" dirty="0">
              <a:solidFill>
                <a:srgbClr val="2209B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6000792"/>
                <a:gridCol w="16144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курсов,</a:t>
                      </a:r>
                    </a:p>
                    <a:p>
                      <a:pPr algn="ctr"/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прохождения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филологической компетенции в обучении русскому языку и литературе»  (12 часов)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2007 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«Обновление содержания обучения по русскому языку и литературе . Школьный литературный анализ» (108 часов)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2008 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«Основы православной культуры»  (72 часа)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2009 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 являюсь руководителем школьного методического объединения учителей-филологов с 2009 по настоящее время. В этом году наше объединение работает над темой </a:t>
            </a:r>
            <a:r>
              <a:rPr lang="ru-RU" sz="2800" dirty="0" smtClean="0">
                <a:solidFill>
                  <a:srgbClr val="FFFF00"/>
                </a:solidFill>
              </a:rPr>
              <a:t>«Новые подходы к организации методической работы  в условиях перехода к ФГОС второго поколения».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im4-tub-ru.yandex.net/i?id=12513698-25-72&amp;n=21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98"/>
            <a:ext cx="1552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270588326-04-72&amp;n=21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0025" y="5000636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-5417"/>
            <a:ext cx="850112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1A4CE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4CE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Обеспечить рост уровня профессиональной компетентности учителей, усвоению ими проектной и системно –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деятельностной технологии для обеспечения эффективности педагогического процесса</a:t>
            </a:r>
            <a:r>
              <a:rPr kumimoji="0" lang="ru-RU" sz="16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повышения качества образования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1A4CE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Обеспечение высокого методического уровня проведения всех видов занятий.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Повышение качества проведения учебных занятий на основе внедрения проектной и системно – деятельностной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3. Выявление, обобщение и распространение положительного педагогического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опыта творчески работающих учителей.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4.Сосредоточение основных усилий МО учителей- филологов на создание базы знаний у обучающихся выпускных классов для успешного окончания школы.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5.Качественная подготовка и проведение методической декады и внеклассных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мероприятий.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6.Организация работы по совершенствованию педагогического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мастерства через самообразование учителей.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Развитие творческих способностей обучающихся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уроках и внеклассных мероприятиях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ervice-perm.ru/news/file/93d63338db2da8a7b0ca79b5c65f7a8d_news_larg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14884"/>
            <a:ext cx="257173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Современный урок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b="1" i="1" dirty="0" smtClean="0">
                <a:solidFill>
                  <a:srgbClr val="002060"/>
                </a:solidFill>
              </a:rPr>
              <a:t>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          (по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Ю.А.Конаржевскому</a:t>
            </a:r>
            <a:r>
              <a:rPr lang="ru-RU" sz="3200" b="1" i="1" dirty="0" smtClean="0">
                <a:solidFill>
                  <a:srgbClr val="002060"/>
                </a:solidFill>
              </a:rPr>
              <a:t>).</a:t>
            </a:r>
            <a:endParaRPr lang="fr-CA" sz="3200" b="1" i="1" dirty="0" smtClean="0">
              <a:solidFill>
                <a:srgbClr val="002060"/>
              </a:solidFill>
            </a:endParaRPr>
          </a:p>
          <a:p>
            <a:pPr algn="just"/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Традиционный урок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052736"/>
            <a:ext cx="4040188" cy="288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43400" y="1052736"/>
            <a:ext cx="4343400" cy="2880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8600" y="1340768"/>
            <a:ext cx="4038600" cy="532859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Прочные, систематические знания; дисциплина и порядок на уроке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Легко работать: организация проста, привычна, хорошо известна и отработана до мелочей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Со «средними» учениками работать проще, меньше головной боли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Все нормы чётко расписаны, легко выполняются, ничего не надо доказывать, всё правильно с точки зрения проверяющих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43399" y="1340768"/>
            <a:ext cx="4343401" cy="5328592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Высокая утомляемость учителя, особенно на последних уроках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Нет работы с «сильными» учениками, не хватает на них времени, коллективное выравнивание; среди отличников много несостоявшихся личностей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Постоянное чувство неудовлетворённости из-за отсутствия интереса, нежелания учиться, снижение интеллектуального уровня учеников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Несоответствие программ, учебников нормативным документам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Требования к уроку  с позиций федерального образовательного стандарта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ru-RU" b="1" dirty="0" smtClean="0"/>
              <a:t>Формирование предметных результатов</a:t>
            </a:r>
          </a:p>
          <a:p>
            <a:r>
              <a:rPr lang="ru-RU" b="1" dirty="0" smtClean="0"/>
              <a:t>Формирование универсальных учебных действий </a:t>
            </a:r>
          </a:p>
          <a:p>
            <a:r>
              <a:rPr lang="ru-RU" b="1" dirty="0" smtClean="0"/>
              <a:t>Создание комфортной среды</a:t>
            </a:r>
          </a:p>
          <a:p>
            <a:r>
              <a:rPr lang="ru-RU" b="1" dirty="0" smtClean="0"/>
              <a:t>Смена видов деятельности</a:t>
            </a:r>
          </a:p>
          <a:p>
            <a:r>
              <a:rPr lang="ru-RU" b="1" dirty="0" smtClean="0"/>
              <a:t>Учить ученика самого добывать знания </a:t>
            </a:r>
          </a:p>
          <a:p>
            <a:pPr>
              <a:buNone/>
            </a:pPr>
            <a:r>
              <a:rPr lang="ru-RU" b="1" dirty="0" smtClean="0"/>
              <a:t>    ( обучение в деятельности)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Русский язык\Рабочий стол\лест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340768"/>
            <a:ext cx="2857520" cy="4010555"/>
          </a:xfrm>
          <a:prstGeom prst="rect">
            <a:avLst/>
          </a:prstGeom>
          <a:noFill/>
        </p:spPr>
      </p:pic>
      <p:pic>
        <p:nvPicPr>
          <p:cNvPr id="5" name="Picture 2" descr="C:\Documents and Settings\Русский язык\Рабочий стол\далай лама и геше вангья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2204864"/>
            <a:ext cx="4504889" cy="2997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178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748712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Учитель должен помнить о том, что на уроке: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Ученик сам формирует понятия, необходимые для решения задач;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Это происходит лишь при построении урока с учетом </a:t>
            </a:r>
            <a:r>
              <a:rPr lang="ru-RU" sz="2400" b="1" dirty="0" err="1" smtClean="0"/>
              <a:t>системно-деятельностного</a:t>
            </a:r>
            <a:r>
              <a:rPr lang="ru-RU" sz="2400" b="1" dirty="0" smtClean="0"/>
              <a:t> подхода;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При таком подходе учебная деятельность, периодически приобретая исследовательский или практико-преобразовательный характер, сама становится предметом усвоения.</a:t>
            </a:r>
          </a:p>
        </p:txBody>
      </p:sp>
      <p:pic>
        <p:nvPicPr>
          <p:cNvPr id="3" name="Рисунок 2" descr="C:\Documents and Settings\Администратор\Local Settings\Temporary Internet Files\Content.IE5\QW2EOIW8\MC900295885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1652584" cy="15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 descr="C:\Documents and Settings\Русский язык\Рабочий стол\morskaya_cherepaha_pod_vodoy_1_1600.jpg"/>
          <p:cNvPicPr>
            <a:picLocks noChangeAspect="1" noChangeArrowheads="1"/>
          </p:cNvPicPr>
          <p:nvPr/>
        </p:nvPicPr>
        <p:blipFill>
          <a:blip r:embed="rId2"/>
          <a:srcRect r="1484" b="2187"/>
          <a:stretch>
            <a:fillRect/>
          </a:stretch>
        </p:blipFill>
        <p:spPr bwMode="auto">
          <a:xfrm>
            <a:off x="0" y="0"/>
            <a:ext cx="9113860" cy="6786609"/>
          </a:xfrm>
          <a:prstGeom prst="rect">
            <a:avLst/>
          </a:prstGeom>
          <a:noFill/>
        </p:spPr>
      </p:pic>
      <p:pic>
        <p:nvPicPr>
          <p:cNvPr id="5" name="Picture 2" descr="C:\Documents and Settings\Русский язык\Рабочий стол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6499" y="0"/>
            <a:ext cx="4500594" cy="676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800" r="6688" b="17801"/>
          <a:stretch/>
        </p:blipFill>
        <p:spPr>
          <a:xfrm>
            <a:off x="323528" y="1124744"/>
            <a:ext cx="5323449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5201" r="11413" b="2401"/>
          <a:stretch/>
        </p:blipFill>
        <p:spPr>
          <a:xfrm>
            <a:off x="3635896" y="2924944"/>
            <a:ext cx="4968552" cy="3279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Метод дифференцированного обучения на уроках русского языка и литературы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8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Задача стандартов общего образования второго поколения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934835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Ориентация системы образования на новые образовательные результаты, связанные   с пониманием развития личности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цели и смысла образования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0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Результаты ЕГЭ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196752"/>
          <a:ext cx="9036496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Результаты ГИА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2337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885</TotalTime>
  <Words>1255</Words>
  <Application>Microsoft Office PowerPoint</Application>
  <PresentationFormat>Экран (4:3)</PresentationFormat>
  <Paragraphs>223</Paragraphs>
  <Slides>40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Поток</vt:lpstr>
      <vt:lpstr>Лист Microsoft Excel 97-2003</vt:lpstr>
      <vt:lpstr>   Методический семинар  Реализация личностно-ориентированного подхода к обучению, развитию и воспитанию на уроках русского и литературы в свете требований ФГОС ООО  </vt:lpstr>
      <vt:lpstr>тема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ЕГЭ</vt:lpstr>
      <vt:lpstr>Результаты ГИА</vt:lpstr>
      <vt:lpstr>Динамика среднего балла ЕГЭ  по русскому языку  (в разрезе ОУ Кетченеровского района)</vt:lpstr>
      <vt:lpstr>Презентация PowerPoint</vt:lpstr>
      <vt:lpstr>Презентация PowerPoint</vt:lpstr>
      <vt:lpstr>Презентация PowerPoint</vt:lpstr>
      <vt:lpstr>Презентация PowerPoint</vt:lpstr>
      <vt:lpstr>   Сертификаты и удостоверения</vt:lpstr>
      <vt:lpstr>Сертификаты участников всероссийского интеллектуального конкурса «Русский медвежонок» - языкознание для всех»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методическая система представлена совокупностью следующих компонентов:</vt:lpstr>
      <vt:lpstr>I. Мотивационно-целевой </vt:lpstr>
      <vt:lpstr>Презентация PowerPoint</vt:lpstr>
      <vt:lpstr>Презентация PowerPoint</vt:lpstr>
      <vt:lpstr>Обеспечение высокого качества организации образовательного процесса на основе использования современных образовательных технологий</vt:lpstr>
      <vt:lpstr>Презентация PowerPoint</vt:lpstr>
      <vt:lpstr> Содержательный компонент системы и  инструментально-технологический</vt:lpstr>
      <vt:lpstr>IV. Организационный компонент </vt:lpstr>
      <vt:lpstr>Урочная работа</vt:lpstr>
      <vt:lpstr>  </vt:lpstr>
      <vt:lpstr>Презентация PowerPoint</vt:lpstr>
      <vt:lpstr>Курсы повышения квалификации:</vt:lpstr>
      <vt:lpstr>Презентация PowerPoint</vt:lpstr>
      <vt:lpstr>Презентация PowerPoint</vt:lpstr>
      <vt:lpstr>Современный урок</vt:lpstr>
      <vt:lpstr>Традиционный урок</vt:lpstr>
      <vt:lpstr>Требования к уроку  с позиций федерального образовательного стандарта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современного урока с учётом требований ФГОС ООО</dc:title>
  <dc:creator>User</dc:creator>
  <cp:lastModifiedBy>Oleg</cp:lastModifiedBy>
  <cp:revision>104</cp:revision>
  <dcterms:modified xsi:type="dcterms:W3CDTF">2015-02-26T16:07:32Z</dcterms:modified>
</cp:coreProperties>
</file>